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6858000" type="screen4x3"/>
  <p:notesSz cx="71024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9D5C16-EF6B-4189-B9DC-677E7F1397D2}" type="datetimeFigureOut">
              <a:rPr lang="en-US" smtClean="0"/>
              <a:t>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BB1CB3-8872-4E05-8D7E-03B8D7263D7D}" type="slidenum">
              <a:rPr lang="en-US" smtClean="0"/>
              <a:t>‹#›</a:t>
            </a:fld>
            <a:endParaRPr lang="en-US"/>
          </a:p>
        </p:txBody>
      </p:sp>
    </p:spTree>
    <p:extLst>
      <p:ext uri="{BB962C8B-B14F-4D97-AF65-F5344CB8AC3E}">
        <p14:creationId xmlns:p14="http://schemas.microsoft.com/office/powerpoint/2010/main" val="39549620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99D5C16-EF6B-4189-B9DC-677E7F1397D2}" type="datetimeFigureOut">
              <a:rPr lang="en-US" smtClean="0"/>
              <a:t>1/5/2016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BB1CB3-8872-4E05-8D7E-03B8D7263D7D}" type="slidenum">
              <a:rPr lang="en-US" smtClean="0"/>
              <a:t>‹#›</a:t>
            </a:fld>
            <a:endParaRPr lang="en-US"/>
          </a:p>
        </p:txBody>
      </p:sp>
    </p:spTree>
    <p:extLst>
      <p:ext uri="{BB962C8B-B14F-4D97-AF65-F5344CB8AC3E}">
        <p14:creationId xmlns:p14="http://schemas.microsoft.com/office/powerpoint/2010/main" val="2007314639"/>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spcBef>
                <a:spcPts val="0"/>
              </a:spcBef>
            </a:pPr>
            <a:r>
              <a:rPr lang="en-US" sz="3200" smtClean="0">
                <a:solidFill>
                  <a:schemeClr val="bg1"/>
                </a:solidFill>
                <a:ea typeface="ＭＳ Ｐゴシック" charset="0"/>
                <a:cs typeface="ＭＳ Ｐゴシック" charset="0"/>
              </a:rPr>
              <a:t>Opportunities To Change The Outcomes Of Traumatized Children</a:t>
            </a:r>
            <a:r>
              <a:rPr lang="en-US" sz="2000" smtClean="0">
                <a:solidFill>
                  <a:schemeClr val="bg1"/>
                </a:solidFill>
                <a:ea typeface="ＭＳ Ｐゴシック" charset="0"/>
                <a:cs typeface="ＭＳ Ｐゴシック" charset="0"/>
              </a:rPr>
              <a:t/>
            </a:r>
            <a:br>
              <a:rPr lang="en-US" sz="2000" smtClean="0">
                <a:solidFill>
                  <a:schemeClr val="bg1"/>
                </a:solidFill>
                <a:ea typeface="ＭＳ Ｐゴシック" charset="0"/>
                <a:cs typeface="ＭＳ Ｐゴシック" charset="0"/>
              </a:rPr>
            </a:br>
            <a:r>
              <a:rPr lang="en-US" sz="2000" smtClean="0">
                <a:solidFill>
                  <a:schemeClr val="bg1"/>
                </a:solidFill>
                <a:ea typeface="ＭＳ Ｐゴシック" charset="0"/>
                <a:cs typeface="ＭＳ Ｐゴシック" charset="0"/>
              </a:rPr>
              <a:t/>
            </a:r>
            <a:br>
              <a:rPr lang="en-US" sz="2000" smtClean="0">
                <a:solidFill>
                  <a:schemeClr val="bg1"/>
                </a:solidFill>
                <a:ea typeface="ＭＳ Ｐゴシック" charset="0"/>
                <a:cs typeface="ＭＳ Ｐゴシック" charset="0"/>
              </a:rPr>
            </a:br>
            <a:r>
              <a:rPr lang="en-US" sz="2000" smtClean="0">
                <a:solidFill>
                  <a:schemeClr val="bg1"/>
                </a:solidFill>
                <a:ea typeface="ＭＳ Ｐゴシック" charset="0"/>
                <a:cs typeface="ＭＳ Ｐゴシック" charset="0"/>
              </a:rPr>
              <a:t>2015</a:t>
            </a:r>
            <a:endParaRPr lang="en-US" sz="2000" dirty="0">
              <a:solidFill>
                <a:schemeClr val="bg1"/>
              </a:solidFill>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35248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59166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chemeClr val="bg1"/>
                </a:solidFill>
              </a:rPr>
              <a:t>R</a:t>
            </a:r>
            <a:r>
              <a:rPr lang="en-US" sz="3000" smtClean="0">
                <a:solidFill>
                  <a:schemeClr val="bg1"/>
                </a:solidFill>
              </a:rPr>
              <a:t>ates</a:t>
            </a:r>
            <a:r>
              <a:rPr lang="en-US" sz="3200" smtClean="0">
                <a:solidFill>
                  <a:schemeClr val="bg1"/>
                </a:solidFill>
              </a:rPr>
              <a:t> </a:t>
            </a:r>
            <a:r>
              <a:rPr lang="en-US" sz="3000" smtClean="0">
                <a:solidFill>
                  <a:schemeClr val="bg1"/>
                </a:solidFill>
              </a:rPr>
              <a:t>of</a:t>
            </a:r>
            <a:r>
              <a:rPr lang="en-US" sz="3200" smtClean="0">
                <a:solidFill>
                  <a:schemeClr val="bg1"/>
                </a:solidFill>
              </a:rPr>
              <a:t> Maltreatment </a:t>
            </a:r>
            <a:r>
              <a:rPr lang="en-US" sz="3000" smtClean="0">
                <a:solidFill>
                  <a:schemeClr val="bg1"/>
                </a:solidFill>
              </a:rPr>
              <a:t>by</a:t>
            </a:r>
            <a:r>
              <a:rPr lang="en-US" sz="3200" smtClean="0">
                <a:solidFill>
                  <a:schemeClr val="bg1"/>
                </a:solidFill>
              </a:rPr>
              <a:t> Age</a:t>
            </a:r>
            <a:r>
              <a:rPr lang="en-US" sz="3200" baseline="30000" smtClean="0">
                <a:solidFill>
                  <a:schemeClr val="bg1"/>
                </a:solidFill>
              </a:rPr>
              <a:t>1</a:t>
            </a:r>
            <a:endParaRPr lang="en-US" sz="3200" baseline="30000" dirty="0">
              <a:solidFill>
                <a:schemeClr val="bg1"/>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51911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5102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sz="3200" smtClean="0">
                <a:solidFill>
                  <a:srgbClr val="FFFFFF"/>
                </a:solidFill>
                <a:ea typeface="ＭＳ Ｐゴシック" charset="0"/>
                <a:cs typeface="ＭＳ Ｐゴシック" charset="0"/>
              </a:rPr>
              <a:t>H</a:t>
            </a:r>
            <a:r>
              <a:rPr lang="en-US" sz="3000" smtClean="0">
                <a:solidFill>
                  <a:srgbClr val="FFFFFF"/>
                </a:solidFill>
                <a:ea typeface="ＭＳ Ｐゴシック" charset="0"/>
                <a:cs typeface="ＭＳ Ｐゴシック" charset="0"/>
              </a:rPr>
              <a:t>ow</a:t>
            </a:r>
            <a:r>
              <a:rPr lang="en-US" sz="3200" smtClean="0">
                <a:solidFill>
                  <a:srgbClr val="FFFFFF"/>
                </a:solidFill>
                <a:ea typeface="ＭＳ Ｐゴシック" charset="0"/>
                <a:cs typeface="ＭＳ Ｐゴシック" charset="0"/>
              </a:rPr>
              <a:t> ACES C</a:t>
            </a:r>
            <a:r>
              <a:rPr lang="en-US" sz="3000" smtClean="0">
                <a:solidFill>
                  <a:srgbClr val="FFFFFF"/>
                </a:solidFill>
                <a:ea typeface="ＭＳ Ｐゴシック" charset="0"/>
                <a:cs typeface="ＭＳ Ｐゴシック" charset="0"/>
              </a:rPr>
              <a:t>ross</a:t>
            </a:r>
            <a:r>
              <a:rPr lang="en-US" sz="3200" smtClean="0">
                <a:solidFill>
                  <a:srgbClr val="FFFFFF"/>
                </a:solidFill>
                <a:ea typeface="ＭＳ Ｐゴシック" charset="0"/>
                <a:cs typeface="ＭＳ Ｐゴシック" charset="0"/>
              </a:rPr>
              <a:t> G</a:t>
            </a:r>
            <a:r>
              <a:rPr lang="en-US" sz="3000" smtClean="0">
                <a:solidFill>
                  <a:srgbClr val="FFFFFF"/>
                </a:solidFill>
                <a:ea typeface="ＭＳ Ｐゴシック" charset="0"/>
                <a:cs typeface="ＭＳ Ｐゴシック" charset="0"/>
              </a:rPr>
              <a:t>enerations</a:t>
            </a:r>
            <a:endParaRPr lang="en-US" sz="3000" dirty="0">
              <a:solidFill>
                <a:srgbClr val="FFFFFF"/>
              </a:solidFill>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21955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8348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77679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46719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41239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000" smtClean="0">
                <a:solidFill>
                  <a:srgbClr val="FFFFFF"/>
                </a:solidFill>
              </a:rPr>
              <a:t>I</a:t>
            </a:r>
            <a:r>
              <a:rPr lang="en-US" sz="2800" smtClean="0">
                <a:solidFill>
                  <a:srgbClr val="FFFFFF"/>
                </a:solidFill>
              </a:rPr>
              <a:t>mpact</a:t>
            </a:r>
            <a:r>
              <a:rPr lang="en-US" sz="3000" smtClean="0">
                <a:solidFill>
                  <a:srgbClr val="FFFFFF"/>
                </a:solidFill>
              </a:rPr>
              <a:t> </a:t>
            </a:r>
            <a:r>
              <a:rPr lang="en-US" sz="2800" smtClean="0">
                <a:solidFill>
                  <a:srgbClr val="FFFFFF"/>
                </a:solidFill>
              </a:rPr>
              <a:t>of</a:t>
            </a:r>
            <a:r>
              <a:rPr lang="en-US" sz="3000" smtClean="0">
                <a:solidFill>
                  <a:srgbClr val="FFFFFF"/>
                </a:solidFill>
              </a:rPr>
              <a:t> C</a:t>
            </a:r>
            <a:r>
              <a:rPr lang="en-US" sz="2800" smtClean="0">
                <a:solidFill>
                  <a:srgbClr val="FFFFFF"/>
                </a:solidFill>
              </a:rPr>
              <a:t>umulative</a:t>
            </a:r>
            <a:r>
              <a:rPr lang="en-US" sz="3000" smtClean="0">
                <a:solidFill>
                  <a:srgbClr val="FFFFFF"/>
                </a:solidFill>
              </a:rPr>
              <a:t> ACES </a:t>
            </a:r>
            <a:r>
              <a:rPr lang="en-US" sz="2800" smtClean="0">
                <a:solidFill>
                  <a:srgbClr val="FFFFFF"/>
                </a:solidFill>
              </a:rPr>
              <a:t>&amp;</a:t>
            </a:r>
            <a:r>
              <a:rPr lang="en-US" sz="3000" smtClean="0">
                <a:solidFill>
                  <a:srgbClr val="FFFFFF"/>
                </a:solidFill>
              </a:rPr>
              <a:t> S</a:t>
            </a:r>
            <a:r>
              <a:rPr lang="en-US" sz="2800" smtClean="0">
                <a:solidFill>
                  <a:srgbClr val="FFFFFF"/>
                </a:solidFill>
              </a:rPr>
              <a:t>ocial</a:t>
            </a:r>
            <a:r>
              <a:rPr lang="en-US" sz="3000" smtClean="0">
                <a:solidFill>
                  <a:srgbClr val="FFFFFF"/>
                </a:solidFill>
              </a:rPr>
              <a:t> D</a:t>
            </a:r>
            <a:r>
              <a:rPr lang="en-US" sz="2800" smtClean="0">
                <a:solidFill>
                  <a:srgbClr val="FFFFFF"/>
                </a:solidFill>
              </a:rPr>
              <a:t>ysfunction</a:t>
            </a:r>
            <a:r>
              <a:rPr lang="en-US" sz="3000" baseline="30000" smtClean="0">
                <a:solidFill>
                  <a:srgbClr val="FFFFFF"/>
                </a:solidFill>
              </a:rPr>
              <a:t>1</a:t>
            </a:r>
            <a:endParaRPr lang="en-US" sz="3000" baseline="300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34325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sz="3200" smtClean="0">
                <a:solidFill>
                  <a:srgbClr val="FFFFFF"/>
                </a:solidFill>
                <a:ea typeface="ＭＳ Ｐゴシック" charset="0"/>
                <a:cs typeface="ＭＳ Ｐゴシック" charset="0"/>
              </a:rPr>
              <a:t>I</a:t>
            </a:r>
            <a:r>
              <a:rPr lang="en-US" sz="3000" smtClean="0">
                <a:solidFill>
                  <a:srgbClr val="FFFFFF"/>
                </a:solidFill>
                <a:ea typeface="ＭＳ Ｐゴシック" charset="0"/>
                <a:cs typeface="ＭＳ Ｐゴシック" charset="0"/>
              </a:rPr>
              <a:t>mplications</a:t>
            </a:r>
            <a:r>
              <a:rPr lang="en-US" sz="3200" smtClean="0">
                <a:solidFill>
                  <a:srgbClr val="FFFFFF"/>
                </a:solidFill>
                <a:ea typeface="ＭＳ Ｐゴシック" charset="0"/>
                <a:cs typeface="ＭＳ Ｐゴシック" charset="0"/>
              </a:rPr>
              <a:t> </a:t>
            </a:r>
            <a:r>
              <a:rPr lang="en-US" sz="3000" smtClean="0">
                <a:solidFill>
                  <a:srgbClr val="FFFFFF"/>
                </a:solidFill>
                <a:ea typeface="ＭＳ Ｐゴシック" charset="0"/>
                <a:cs typeface="ＭＳ Ｐゴシック" charset="0"/>
              </a:rPr>
              <a:t>of</a:t>
            </a:r>
            <a:r>
              <a:rPr lang="en-US" sz="3200" smtClean="0">
                <a:solidFill>
                  <a:srgbClr val="FFFFFF"/>
                </a:solidFill>
                <a:ea typeface="ＭＳ Ｐゴシック" charset="0"/>
                <a:cs typeface="ＭＳ Ｐゴシック" charset="0"/>
              </a:rPr>
              <a:t> C</a:t>
            </a:r>
            <a:r>
              <a:rPr lang="en-US" sz="3000" smtClean="0">
                <a:solidFill>
                  <a:srgbClr val="FFFFFF"/>
                </a:solidFill>
                <a:ea typeface="ＭＳ Ｐゴシック" charset="0"/>
                <a:cs typeface="ＭＳ Ｐゴシック" charset="0"/>
              </a:rPr>
              <a:t>umulative</a:t>
            </a:r>
            <a:r>
              <a:rPr lang="en-US" sz="3200" smtClean="0">
                <a:solidFill>
                  <a:srgbClr val="FFFFFF"/>
                </a:solidFill>
                <a:ea typeface="ＭＳ Ｐゴシック" charset="0"/>
                <a:cs typeface="ＭＳ Ｐゴシック" charset="0"/>
              </a:rPr>
              <a:t> ACES</a:t>
            </a:r>
            <a:endParaRPr lang="en-US" sz="3200" dirty="0">
              <a:solidFill>
                <a:srgbClr val="FFFFFF"/>
              </a:solidFill>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6972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sz="3200" smtClean="0">
                <a:solidFill>
                  <a:schemeClr val="bg1"/>
                </a:solidFill>
                <a:ea typeface="ＭＳ Ｐゴシック" charset="0"/>
                <a:cs typeface="ＭＳ Ｐゴシック" charset="0"/>
              </a:rPr>
              <a:t>CAN Contributors</a:t>
            </a:r>
            <a:endParaRPr lang="en-US" sz="3200" dirty="0">
              <a:solidFill>
                <a:schemeClr val="bg1"/>
              </a:solidFill>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95919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Synergy</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36482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Synergistic ACES Increase </a:t>
            </a:r>
            <a:br>
              <a:rPr lang="en-US" sz="3200" smtClean="0">
                <a:solidFill>
                  <a:srgbClr val="FFFFFF"/>
                </a:solidFill>
              </a:rPr>
            </a:br>
            <a:r>
              <a:rPr lang="en-US" sz="3200" smtClean="0">
                <a:solidFill>
                  <a:srgbClr val="FFFFFF"/>
                </a:solidFill>
              </a:rPr>
              <a:t>Complex Adult Psychopathology</a:t>
            </a:r>
            <a:r>
              <a:rPr lang="en-US" sz="3200" baseline="30000" smtClean="0">
                <a:solidFill>
                  <a:srgbClr val="FFFFFF"/>
                </a:solidFill>
              </a:rPr>
              <a:t>1</a:t>
            </a:r>
            <a:endParaRPr lang="en-US" sz="3200" baseline="300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598262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2200" smtClean="0">
                <a:solidFill>
                  <a:schemeClr val="bg1"/>
                </a:solidFill>
                <a:cs typeface="Arial" panose="020B0604020202020204" pitchFamily="34" charset="0"/>
              </a:rPr>
              <a:t>Co-Existing Childhood Sexual Abuse &amp; Household Domestic Violence </a:t>
            </a:r>
            <a:br>
              <a:rPr lang="en-US" sz="2200" smtClean="0">
                <a:solidFill>
                  <a:schemeClr val="bg1"/>
                </a:solidFill>
                <a:cs typeface="Arial" panose="020B0604020202020204" pitchFamily="34" charset="0"/>
              </a:rPr>
            </a:br>
            <a:r>
              <a:rPr lang="en-US" sz="2200" smtClean="0">
                <a:solidFill>
                  <a:schemeClr val="bg1"/>
                </a:solidFill>
                <a:cs typeface="Arial" panose="020B0604020202020204" pitchFamily="34" charset="0"/>
              </a:rPr>
              <a:t>ACES are Synergistic &amp; Increase Risk of </a:t>
            </a:r>
            <a:br>
              <a:rPr lang="en-US" sz="2200" smtClean="0">
                <a:solidFill>
                  <a:schemeClr val="bg1"/>
                </a:solidFill>
                <a:cs typeface="Arial" panose="020B0604020202020204" pitchFamily="34" charset="0"/>
              </a:rPr>
            </a:br>
            <a:r>
              <a:rPr lang="en-US" sz="2200" smtClean="0">
                <a:solidFill>
                  <a:schemeClr val="bg1"/>
                </a:solidFill>
                <a:cs typeface="Arial" panose="020B0604020202020204" pitchFamily="34" charset="0"/>
              </a:rPr>
              <a:t>Complex Adult Psychopathology</a:t>
            </a:r>
            <a:r>
              <a:rPr lang="en-US" sz="2200" baseline="30000" smtClean="0">
                <a:solidFill>
                  <a:schemeClr val="bg1"/>
                </a:solidFill>
                <a:cs typeface="Arial" panose="020B0604020202020204" pitchFamily="34" charset="0"/>
              </a:rPr>
              <a:t>1,2</a:t>
            </a:r>
            <a:endParaRPr lang="en-US" sz="2200" dirty="0">
              <a:solidFill>
                <a:srgbClr val="FFFFFF"/>
              </a:solidFill>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65449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2200" smtClean="0">
                <a:solidFill>
                  <a:schemeClr val="bg1"/>
                </a:solidFill>
                <a:cs typeface="Arial" panose="020B0604020202020204" pitchFamily="34" charset="0"/>
              </a:rPr>
              <a:t>Co-Existing Parental Substance Abuse &amp; Parental Mental Illness </a:t>
            </a:r>
            <a:br>
              <a:rPr lang="en-US" sz="2200" smtClean="0">
                <a:solidFill>
                  <a:schemeClr val="bg1"/>
                </a:solidFill>
                <a:cs typeface="Arial" panose="020B0604020202020204" pitchFamily="34" charset="0"/>
              </a:rPr>
            </a:br>
            <a:r>
              <a:rPr lang="en-US" sz="2200" smtClean="0">
                <a:solidFill>
                  <a:schemeClr val="bg1"/>
                </a:solidFill>
                <a:cs typeface="Arial" panose="020B0604020202020204" pitchFamily="34" charset="0"/>
              </a:rPr>
              <a:t>ACES are Synergistic &amp; Increase Risk of </a:t>
            </a:r>
            <a:br>
              <a:rPr lang="en-US" sz="2200" smtClean="0">
                <a:solidFill>
                  <a:schemeClr val="bg1"/>
                </a:solidFill>
                <a:cs typeface="Arial" panose="020B0604020202020204" pitchFamily="34" charset="0"/>
              </a:rPr>
            </a:br>
            <a:r>
              <a:rPr lang="en-US" sz="2200" smtClean="0">
                <a:solidFill>
                  <a:schemeClr val="bg1"/>
                </a:solidFill>
                <a:cs typeface="Arial" panose="020B0604020202020204" pitchFamily="34" charset="0"/>
              </a:rPr>
              <a:t>Complex Adult Psychopathology</a:t>
            </a:r>
            <a:r>
              <a:rPr lang="en-US" sz="2200" baseline="30000" smtClean="0">
                <a:solidFill>
                  <a:schemeClr val="bg1"/>
                </a:solidFill>
                <a:cs typeface="Arial" panose="020B0604020202020204" pitchFamily="34" charset="0"/>
              </a:rPr>
              <a:t>1,2</a:t>
            </a:r>
            <a:endParaRPr lang="en-US" sz="2200" dirty="0">
              <a:solidFill>
                <a:srgbClr val="FFFFFF"/>
              </a:solidFill>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26551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chemeClr val="bg1"/>
                </a:solidFill>
              </a:rPr>
              <a:t>Synergistic ACES in Females </a:t>
            </a:r>
            <a:r>
              <a:rPr lang="en-US" sz="3200" baseline="30000" smtClean="0">
                <a:solidFill>
                  <a:schemeClr val="bg1"/>
                </a:solidFill>
              </a:rPr>
              <a:t>1,2</a:t>
            </a:r>
            <a:endParaRPr lang="en-US" sz="3200" baseline="30000" dirty="0">
              <a:solidFill>
                <a:schemeClr val="bg1"/>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59258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Synergistic ACES in Males </a:t>
            </a:r>
            <a:r>
              <a:rPr lang="en-US" sz="3200" baseline="30000" smtClean="0">
                <a:solidFill>
                  <a:srgbClr val="FFFFFF"/>
                </a:solidFill>
              </a:rPr>
              <a:t>1,2</a:t>
            </a:r>
            <a:r>
              <a:rPr lang="en-US" sz="3200" smtClean="0">
                <a:solidFill>
                  <a:srgbClr val="FFFFFF"/>
                </a:solidFill>
              </a:rPr>
              <a:t> </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6825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 Synergy between ACES &amp; </a:t>
            </a:r>
            <a:br>
              <a:rPr lang="en-US" sz="3200" smtClean="0">
                <a:solidFill>
                  <a:srgbClr val="FFFFFF"/>
                </a:solidFill>
              </a:rPr>
            </a:br>
            <a:r>
              <a:rPr lang="en-US" sz="3200" smtClean="0">
                <a:solidFill>
                  <a:srgbClr val="FFFFFF"/>
                </a:solidFill>
              </a:rPr>
              <a:t>Other Adversities (</a:t>
            </a:r>
            <a:r>
              <a:rPr lang="en-US" sz="2800" smtClean="0">
                <a:solidFill>
                  <a:srgbClr val="FFFFFF"/>
                </a:solidFill>
              </a:rPr>
              <a:t>e.g., </a:t>
            </a:r>
            <a:r>
              <a:rPr lang="en-US" sz="3200" smtClean="0">
                <a:solidFill>
                  <a:srgbClr val="FFFFFF"/>
                </a:solidFill>
              </a:rPr>
              <a:t>Environmental Pollution</a:t>
            </a:r>
            <a:r>
              <a:rPr lang="en-US" sz="3200" baseline="30000" smtClean="0">
                <a:solidFill>
                  <a:srgbClr val="FFFFFF"/>
                </a:solidFill>
              </a:rPr>
              <a:t>1</a:t>
            </a:r>
            <a:r>
              <a:rPr lang="en-US" sz="3200" smtClean="0">
                <a:solidFill>
                  <a:srgbClr val="FFFFFF"/>
                </a:solidFill>
              </a:rPr>
              <a:t>)</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01725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sz="3200" smtClean="0">
                <a:solidFill>
                  <a:srgbClr val="FFFFFF"/>
                </a:solidFill>
                <a:ea typeface="ＭＳ Ｐゴシック" charset="0"/>
                <a:cs typeface="ＭＳ Ｐゴシック" charset="0"/>
              </a:rPr>
              <a:t>Addressing ACES Offers Critical </a:t>
            </a:r>
            <a:br>
              <a:rPr lang="en-US" sz="3200" smtClean="0">
                <a:solidFill>
                  <a:srgbClr val="FFFFFF"/>
                </a:solidFill>
                <a:ea typeface="ＭＳ Ｐゴシック" charset="0"/>
                <a:cs typeface="ＭＳ Ｐゴシック" charset="0"/>
              </a:rPr>
            </a:br>
            <a:r>
              <a:rPr lang="en-US" sz="3200" smtClean="0">
                <a:solidFill>
                  <a:srgbClr val="FFFFFF"/>
                </a:solidFill>
                <a:ea typeface="ＭＳ Ｐゴシック" charset="0"/>
                <a:cs typeface="ＭＳ Ｐゴシック" charset="0"/>
              </a:rPr>
              <a:t>Public Health Opportunities</a:t>
            </a:r>
            <a:r>
              <a:rPr lang="en-US" sz="3200" baseline="30000" smtClean="0">
                <a:solidFill>
                  <a:srgbClr val="FFFFFF"/>
                </a:solidFill>
                <a:latin typeface="Arial" charset="0"/>
                <a:ea typeface="ＭＳ Ｐゴシック" charset="0"/>
                <a:cs typeface="ＭＳ Ｐゴシック" charset="0"/>
              </a:rPr>
              <a:t>1</a:t>
            </a:r>
            <a:endParaRPr lang="en-US" sz="3200" baseline="30000" dirty="0">
              <a:solidFill>
                <a:srgbClr val="FFFFFF"/>
              </a:solidFill>
              <a:latin typeface="Arial" charset="0"/>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55798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Costs of Cumulative &amp; Synergistic ACES</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97889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3156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5400" smtClean="0">
                <a:solidFill>
                  <a:srgbClr val="FFFFFF"/>
                </a:solidFill>
                <a:ea typeface="ＭＳ Ｐゴシック" charset="0"/>
                <a:cs typeface="ＭＳ Ｐゴシック" charset="0"/>
              </a:rPr>
              <a:t>C</a:t>
            </a:r>
            <a:r>
              <a:rPr lang="en-US" sz="2400" smtClean="0">
                <a:solidFill>
                  <a:srgbClr val="FFFFFF"/>
                </a:solidFill>
                <a:ea typeface="ＭＳ Ｐゴシック" charset="0"/>
                <a:cs typeface="ＭＳ Ｐゴシック" charset="0"/>
              </a:rPr>
              <a:t>hildhood</a:t>
            </a:r>
            <a:r>
              <a:rPr lang="en-US" sz="2000" smtClean="0">
                <a:solidFill>
                  <a:srgbClr val="FFFFFF"/>
                </a:solidFill>
                <a:ea typeface="ＭＳ Ｐゴシック" charset="0"/>
                <a:cs typeface="ＭＳ Ｐゴシック" charset="0"/>
              </a:rPr>
              <a:t> </a:t>
            </a:r>
            <a:r>
              <a:rPr lang="en-US" sz="5400" smtClean="0">
                <a:solidFill>
                  <a:srgbClr val="FFFFFF"/>
                </a:solidFill>
                <a:ea typeface="ＭＳ Ｐゴシック" charset="0"/>
                <a:cs typeface="ＭＳ Ｐゴシック" charset="0"/>
              </a:rPr>
              <a:t>A</a:t>
            </a:r>
            <a:r>
              <a:rPr lang="en-US" sz="2400" smtClean="0">
                <a:solidFill>
                  <a:srgbClr val="FFFFFF"/>
                </a:solidFill>
                <a:ea typeface="ＭＳ Ｐゴシック" charset="0"/>
                <a:cs typeface="ＭＳ Ｐゴシック" charset="0"/>
              </a:rPr>
              <a:t>dversity </a:t>
            </a:r>
            <a:r>
              <a:rPr lang="en-US" sz="5400" smtClean="0">
                <a:solidFill>
                  <a:srgbClr val="FFFFFF"/>
                </a:solidFill>
                <a:ea typeface="ＭＳ Ｐゴシック" charset="0"/>
                <a:cs typeface="ＭＳ Ｐゴシック" charset="0"/>
              </a:rPr>
              <a:t>N</a:t>
            </a:r>
            <a:r>
              <a:rPr lang="en-US" sz="2400" smtClean="0">
                <a:solidFill>
                  <a:srgbClr val="FFFFFF"/>
                </a:solidFill>
                <a:ea typeface="ＭＳ Ｐゴシック" charset="0"/>
                <a:cs typeface="ＭＳ Ｐゴシック" charset="0"/>
              </a:rPr>
              <a:t>arratives</a:t>
            </a:r>
            <a:endParaRPr lang="en-US" sz="2400" dirty="0">
              <a:solidFill>
                <a:srgbClr val="FFFFFF"/>
              </a:solidFill>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97824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Estimated Lifetime Costs for all 2014 First Time Maltreatment Victims = $5.9 Trillion</a:t>
            </a:r>
            <a:r>
              <a:rPr lang="en-US" sz="3200" baseline="30000" smtClean="0">
                <a:solidFill>
                  <a:srgbClr val="FFFFFF"/>
                </a:solidFill>
              </a:rPr>
              <a:t>1</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26598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12333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r>
              <a:rPr lang="en-US" sz="3200" smtClean="0">
                <a:solidFill>
                  <a:srgbClr val="FFFFFF"/>
                </a:solidFill>
                <a:ea typeface="ＭＳ Ｐゴシック" charset="0"/>
                <a:cs typeface="ＭＳ Ｐゴシック" charset="0"/>
              </a:rPr>
              <a:t>What Do We Have Available Now?</a:t>
            </a:r>
            <a:endParaRPr lang="en-US" sz="3200" dirty="0">
              <a:solidFill>
                <a:srgbClr val="FFFFFF"/>
              </a:solidFill>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97543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defRPr/>
            </a:pPr>
            <a:r>
              <a:rPr lang="en-US" sz="3200" smtClean="0">
                <a:solidFill>
                  <a:srgbClr val="FFFFFF"/>
                </a:solidFill>
                <a:ea typeface="ＭＳ Ｐゴシック" charset="0"/>
                <a:cs typeface="ＭＳ Ｐゴシック" charset="0"/>
              </a:rPr>
              <a:t>Child Abuse Prevention</a:t>
            </a:r>
            <a:endParaRPr lang="en-US" sz="3200" dirty="0">
              <a:solidFill>
                <a:srgbClr val="FFFFFF"/>
              </a:solidFill>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13054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ea typeface="ＭＳ Ｐゴシック" charset="0"/>
                <a:cs typeface="ＭＳ Ｐゴシック" charset="0"/>
              </a:rPr>
              <a:t>Treatment</a:t>
            </a:r>
            <a:endParaRPr lang="en-US" sz="3200" dirty="0">
              <a:solidFill>
                <a:srgbClr val="FFFFFF"/>
              </a:solidFill>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59753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2400" smtClean="0">
                <a:solidFill>
                  <a:schemeClr val="bg1"/>
                </a:solidFill>
              </a:rPr>
              <a:t>The National Child Traumatic Stress Network (NCTSN)</a:t>
            </a:r>
            <a:br>
              <a:rPr lang="en-US" sz="2400" smtClean="0">
                <a:solidFill>
                  <a:schemeClr val="bg1"/>
                </a:solidFill>
              </a:rPr>
            </a:br>
            <a:r>
              <a:rPr lang="en-US" sz="2400" smtClean="0">
                <a:solidFill>
                  <a:schemeClr val="bg1"/>
                </a:solidFill>
              </a:rPr>
              <a:t>Centers and Affiliated Agencies Provide Proven Treatments to Traumatized Youth Nationwide</a:t>
            </a:r>
            <a:r>
              <a:rPr lang="en-US" sz="2400" baseline="30000" smtClean="0">
                <a:solidFill>
                  <a:schemeClr val="bg1"/>
                </a:solidFill>
              </a:rPr>
              <a:t>1</a:t>
            </a:r>
            <a:endParaRPr lang="en-US" sz="2400" dirty="0">
              <a:solidFill>
                <a:schemeClr val="bg1"/>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87109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91312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Prevention &amp; Treatment</a:t>
            </a:r>
            <a:r>
              <a:rPr lang="en-US" sz="3200" smtClean="0"/>
              <a:t> </a:t>
            </a:r>
            <a:r>
              <a:rPr lang="en-US" sz="3200" smtClean="0">
                <a:solidFill>
                  <a:srgbClr val="FFFFFF"/>
                </a:solidFill>
              </a:rPr>
              <a:t>Costs</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47578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3200" smtClean="0">
                <a:solidFill>
                  <a:srgbClr val="FFFFFF"/>
                </a:solidFill>
                <a:ea typeface="ＭＳ Ｐゴシック" charset="0"/>
                <a:cs typeface="ＭＳ Ｐゴシック" charset="0"/>
              </a:rPr>
              <a:t>Preventing ACES is Protective </a:t>
            </a:r>
            <a:br>
              <a:rPr lang="en-US" sz="3200" smtClean="0">
                <a:solidFill>
                  <a:srgbClr val="FFFFFF"/>
                </a:solidFill>
                <a:ea typeface="ＭＳ Ｐゴシック" charset="0"/>
                <a:cs typeface="ＭＳ Ｐゴシック" charset="0"/>
              </a:rPr>
            </a:br>
            <a:r>
              <a:rPr lang="en-US" sz="3200" smtClean="0">
                <a:solidFill>
                  <a:srgbClr val="FFFFFF"/>
                </a:solidFill>
                <a:ea typeface="ＭＳ Ｐゴシック" charset="0"/>
                <a:cs typeface="ＭＳ Ｐゴシック" charset="0"/>
              </a:rPr>
              <a:t>Within &amp; Across Generations</a:t>
            </a:r>
            <a:endParaRPr lang="en-US" sz="3200" dirty="0">
              <a:solidFill>
                <a:srgbClr val="FFFFFF"/>
              </a:solidFill>
              <a:ea typeface="ＭＳ Ｐゴシック" charset="0"/>
              <a:cs typeface="ＭＳ Ｐゴシック"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4196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chemeClr val="bg1"/>
                </a:solidFill>
              </a:rPr>
              <a:t>Measuring Risk</a:t>
            </a:r>
            <a:endParaRPr lang="en-US" sz="3200" dirty="0">
              <a:solidFill>
                <a:schemeClr val="bg1"/>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3065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42420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9888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89780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73436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sz="2800" smtClean="0">
                <a:ln w="18415" cmpd="sng">
                  <a:solidFill>
                    <a:srgbClr val="FFFFFF"/>
                  </a:solidFill>
                  <a:prstDash val="solid"/>
                </a:ln>
                <a:solidFill>
                  <a:srgbClr val="FFFFFF"/>
                </a:solidFill>
              </a:rPr>
              <a:t>Prevention, Screening, &amp; Treatment Can Be Embedded In Existing Systems That Serve Children </a:t>
            </a:r>
            <a:endParaRPr lang="en-US" sz="2800" dirty="0" smtClean="0">
              <a:ln w="18415" cmpd="sng">
                <a:solidFill>
                  <a:srgbClr val="FFFFFF"/>
                </a:solidFill>
                <a:prstDash val="solid"/>
              </a:ln>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13454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Summary</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71558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What More Can We Do?</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65526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How Would We Do It?</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61801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What Are The Expected Outcomes?</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51717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b="1" smtClean="0">
                <a:solidFill>
                  <a:srgbClr val="0000FF"/>
                </a:solidFill>
              </a:rPr>
              <a:t>How Can a Public Effort Help Us?</a:t>
            </a:r>
            <a:endParaRPr lang="en-US" b="1" dirty="0">
              <a:solidFill>
                <a:srgbClr val="0000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13906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l"/>
            <a:r>
              <a:rPr lang="en-US" sz="2400" b="1" smtClean="0"/>
              <a:t>Christof Wieland</a:t>
            </a:r>
            <a:r>
              <a:rPr lang="en-US" sz="2400" smtClean="0"/>
              <a:t>, the German man of letters, wrote in 1798 that public opinion was</a:t>
            </a:r>
            <a:br>
              <a:rPr lang="en-US" sz="2400" smtClean="0"/>
            </a:br>
            <a:r>
              <a:rPr lang="en-US" sz="2400" smtClean="0"/>
              <a:t/>
            </a:r>
            <a:br>
              <a:rPr lang="en-US" sz="2400" smtClean="0"/>
            </a:br>
            <a:r>
              <a:rPr lang="en-US" sz="2400" smtClean="0"/>
              <a:t> </a:t>
            </a:r>
            <a:r>
              <a:rPr lang="en-US" sz="2400" i="1" smtClean="0">
                <a:solidFill>
                  <a:srgbClr val="0000FF"/>
                </a:solidFill>
              </a:rPr>
              <a:t>“ . . . an opinion that gradually takes root among a whole people; especially among those who have the most influence when they work together as a group.  In this way it wins the upper hand to such an extent that one meets it everywhere… It then only requires some small opening that will allow it air, and it will break out with force.  Then it can change whole nations in a brief time and give whole parts of the world a new configuration.</a:t>
            </a:r>
            <a:r>
              <a:rPr lang="en-US" sz="2400" i="1" smtClean="0"/>
              <a:t>” </a:t>
            </a:r>
            <a:r>
              <a:rPr lang="en-US" sz="2400" i="1" baseline="30000" smtClean="0"/>
              <a:t>1</a:t>
            </a:r>
            <a:r>
              <a:rPr lang="en-US" sz="2400" i="1" smtClean="0"/>
              <a:t/>
            </a:r>
            <a:br>
              <a:rPr lang="en-US" sz="2400" i="1" smtClean="0"/>
            </a:br>
            <a:r>
              <a:rPr lang="en-US" sz="2400" i="1" smtClean="0"/>
              <a:t/>
            </a:r>
            <a:br>
              <a:rPr lang="en-US" sz="2400" i="1" smtClean="0"/>
            </a:br>
            <a:endParaRPr lang="en-US" sz="2400" i="1"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23153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There is No Single “Best” Term</a:t>
            </a:r>
            <a:endParaRPr lang="en-US" sz="32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05939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8745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chemeClr val="bg1"/>
                </a:solidFill>
              </a:rPr>
              <a:t>ACES (A</a:t>
            </a:r>
            <a:r>
              <a:rPr lang="en-US" sz="2800" smtClean="0">
                <a:solidFill>
                  <a:schemeClr val="bg1"/>
                </a:solidFill>
              </a:rPr>
              <a:t>dverse</a:t>
            </a:r>
            <a:r>
              <a:rPr lang="en-US" sz="3200" smtClean="0">
                <a:solidFill>
                  <a:schemeClr val="bg1"/>
                </a:solidFill>
              </a:rPr>
              <a:t> C</a:t>
            </a:r>
            <a:r>
              <a:rPr lang="en-US" sz="2800" smtClean="0">
                <a:solidFill>
                  <a:schemeClr val="bg1"/>
                </a:solidFill>
              </a:rPr>
              <a:t>hildhood</a:t>
            </a:r>
            <a:r>
              <a:rPr lang="en-US" sz="3200" smtClean="0">
                <a:solidFill>
                  <a:schemeClr val="bg1"/>
                </a:solidFill>
              </a:rPr>
              <a:t> E</a:t>
            </a:r>
            <a:r>
              <a:rPr lang="en-US" sz="2800" smtClean="0">
                <a:solidFill>
                  <a:schemeClr val="bg1"/>
                </a:solidFill>
              </a:rPr>
              <a:t>xperiences</a:t>
            </a:r>
            <a:r>
              <a:rPr lang="en-US" sz="3200" smtClean="0">
                <a:solidFill>
                  <a:schemeClr val="bg1"/>
                </a:solidFill>
              </a:rPr>
              <a:t>)</a:t>
            </a:r>
            <a:r>
              <a:rPr lang="en-US" sz="3200" baseline="30000" smtClean="0">
                <a:solidFill>
                  <a:schemeClr val="bg1"/>
                </a:solidFill>
              </a:rPr>
              <a:t>1</a:t>
            </a:r>
            <a:endParaRPr lang="en-US" sz="3200" baseline="30000" dirty="0">
              <a:solidFill>
                <a:schemeClr val="bg1"/>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46031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ACES P</a:t>
            </a:r>
            <a:r>
              <a:rPr lang="en-US" sz="3000" smtClean="0">
                <a:solidFill>
                  <a:srgbClr val="FFFFFF"/>
                </a:solidFill>
              </a:rPr>
              <a:t>revalence (%) of </a:t>
            </a:r>
            <a:r>
              <a:rPr lang="en-US" sz="3200" smtClean="0">
                <a:solidFill>
                  <a:srgbClr val="FFFFFF"/>
                </a:solidFill>
              </a:rPr>
              <a:t>Abuse and Neglect</a:t>
            </a:r>
            <a:br>
              <a:rPr lang="en-US" sz="3200" smtClean="0">
                <a:solidFill>
                  <a:srgbClr val="FFFFFF"/>
                </a:solidFill>
              </a:rPr>
            </a:br>
            <a:r>
              <a:rPr lang="en-US" sz="3200" smtClean="0">
                <a:solidFill>
                  <a:srgbClr val="FFFFFF"/>
                </a:solidFill>
              </a:rPr>
              <a:t>In the Original Study</a:t>
            </a:r>
            <a:r>
              <a:rPr lang="en-US" sz="3200" baseline="30000" smtClean="0">
                <a:solidFill>
                  <a:srgbClr val="FFFFFF"/>
                </a:solidFill>
              </a:rPr>
              <a:t>1</a:t>
            </a:r>
            <a:endParaRPr lang="en-US" sz="3200" baseline="300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48191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200" smtClean="0">
                <a:solidFill>
                  <a:srgbClr val="FFFFFF"/>
                </a:solidFill>
              </a:rPr>
              <a:t>ACES </a:t>
            </a:r>
            <a:r>
              <a:rPr lang="en-US" sz="3000" smtClean="0">
                <a:solidFill>
                  <a:srgbClr val="FFFFFF"/>
                </a:solidFill>
              </a:rPr>
              <a:t>Prevalence (%) of </a:t>
            </a:r>
            <a:r>
              <a:rPr lang="en-US" sz="3200" smtClean="0">
                <a:solidFill>
                  <a:srgbClr val="FFFFFF"/>
                </a:solidFill>
              </a:rPr>
              <a:t>Household Dysfunction</a:t>
            </a:r>
            <a:br>
              <a:rPr lang="en-US" sz="3200" smtClean="0">
                <a:solidFill>
                  <a:srgbClr val="FFFFFF"/>
                </a:solidFill>
              </a:rPr>
            </a:br>
            <a:r>
              <a:rPr lang="en-US" sz="3200" smtClean="0">
                <a:solidFill>
                  <a:srgbClr val="FFFFFF"/>
                </a:solidFill>
              </a:rPr>
              <a:t>In the Original Study</a:t>
            </a:r>
            <a:r>
              <a:rPr lang="en-US" sz="3200" baseline="30000" smtClean="0">
                <a:solidFill>
                  <a:srgbClr val="FFFFFF"/>
                </a:solidFill>
              </a:rPr>
              <a:t>1</a:t>
            </a:r>
            <a:endParaRPr lang="en-US" sz="3200" baseline="300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699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2800" smtClean="0">
                <a:solidFill>
                  <a:srgbClr val="FFFFFF"/>
                </a:solidFill>
              </a:rPr>
              <a:t>Percent of Cumulative Adverse Childhood Experiences </a:t>
            </a:r>
            <a:br>
              <a:rPr lang="en-US" sz="2800" smtClean="0">
                <a:solidFill>
                  <a:srgbClr val="FFFFFF"/>
                </a:solidFill>
              </a:rPr>
            </a:br>
            <a:r>
              <a:rPr lang="en-US" sz="2800" smtClean="0">
                <a:solidFill>
                  <a:srgbClr val="FFFFFF"/>
                </a:solidFill>
              </a:rPr>
              <a:t>ACES in the Original Study</a:t>
            </a:r>
            <a:r>
              <a:rPr lang="en-US" sz="2800" baseline="30000" smtClean="0">
                <a:solidFill>
                  <a:srgbClr val="FFFFFF"/>
                </a:solidFill>
              </a:rPr>
              <a:t>1</a:t>
            </a:r>
            <a:endParaRPr lang="en-US" sz="2800" baseline="30000" dirty="0">
              <a:solidFill>
                <a:srgbClr val="FFFFFF"/>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22207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Words>
  <Application>Microsoft Office PowerPoint</Application>
  <PresentationFormat>On-screen Show (4:3)</PresentationFormat>
  <Paragraphs>36</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ＭＳ Ｐゴシック</vt:lpstr>
      <vt:lpstr>Arial</vt:lpstr>
      <vt:lpstr>Calibri</vt:lpstr>
      <vt:lpstr>Calibri Light</vt:lpstr>
      <vt:lpstr>Office Theme</vt:lpstr>
      <vt:lpstr>Opportunities To Change The Outcomes Of Traumatized Children  2015</vt:lpstr>
      <vt:lpstr>CAN Contributors</vt:lpstr>
      <vt:lpstr>Childhood Adversity Narratives</vt:lpstr>
      <vt:lpstr>PowerPoint Presentation</vt:lpstr>
      <vt:lpstr>There is No Single “Best” Term</vt:lpstr>
      <vt:lpstr>ACES (Adverse Childhood Experiences)1</vt:lpstr>
      <vt:lpstr>ACES Prevalence (%) of Abuse and Neglect In the Original Study1</vt:lpstr>
      <vt:lpstr>ACES Prevalence (%) of Household Dysfunction In the Original Study1</vt:lpstr>
      <vt:lpstr>Percent of Cumulative Adverse Childhood Experiences  ACES in the Original Study1</vt:lpstr>
      <vt:lpstr>PowerPoint Presentation</vt:lpstr>
      <vt:lpstr>Rates of Maltreatment by Age1</vt:lpstr>
      <vt:lpstr>PowerPoint Presentation</vt:lpstr>
      <vt:lpstr>How ACES Cross Generations</vt:lpstr>
      <vt:lpstr>PowerPoint Presentation</vt:lpstr>
      <vt:lpstr>PowerPoint Presentation</vt:lpstr>
      <vt:lpstr>PowerPoint Presentation</vt:lpstr>
      <vt:lpstr>PowerPoint Presentation</vt:lpstr>
      <vt:lpstr>Impact of Cumulative ACES &amp; Social Dysfunction1</vt:lpstr>
      <vt:lpstr>Implications of Cumulative ACES</vt:lpstr>
      <vt:lpstr>Synergy</vt:lpstr>
      <vt:lpstr>Synergistic ACES Increase  Complex Adult Psychopathology1</vt:lpstr>
      <vt:lpstr>Co-Existing Childhood Sexual Abuse &amp; Household Domestic Violence  ACES are Synergistic &amp; Increase Risk of  Complex Adult Psychopathology1,2</vt:lpstr>
      <vt:lpstr>Co-Existing Parental Substance Abuse &amp; Parental Mental Illness  ACES are Synergistic &amp; Increase Risk of  Complex Adult Psychopathology1,2</vt:lpstr>
      <vt:lpstr>Synergistic ACES in Females 1,2</vt:lpstr>
      <vt:lpstr>Synergistic ACES in Males 1,2 </vt:lpstr>
      <vt:lpstr> Synergy between ACES &amp;  Other Adversities (e.g., Environmental Pollution1)</vt:lpstr>
      <vt:lpstr>Addressing ACES Offers Critical  Public Health Opportunities1</vt:lpstr>
      <vt:lpstr>Costs of Cumulative &amp; Synergistic ACES</vt:lpstr>
      <vt:lpstr>PowerPoint Presentation</vt:lpstr>
      <vt:lpstr>Estimated Lifetime Costs for all 2014 First Time Maltreatment Victims = $5.9 Trillion1</vt:lpstr>
      <vt:lpstr>PowerPoint Presentation</vt:lpstr>
      <vt:lpstr>What Do We Have Available Now?</vt:lpstr>
      <vt:lpstr>Child Abuse Prevention</vt:lpstr>
      <vt:lpstr>Treatment</vt:lpstr>
      <vt:lpstr>The National Child Traumatic Stress Network (NCTSN) Centers and Affiliated Agencies Provide Proven Treatments to Traumatized Youth Nationwide1</vt:lpstr>
      <vt:lpstr>PowerPoint Presentation</vt:lpstr>
      <vt:lpstr>Prevention &amp; Treatment Costs</vt:lpstr>
      <vt:lpstr>Preventing ACES is Protective  Within &amp; Across Generations</vt:lpstr>
      <vt:lpstr>Measuring Risk</vt:lpstr>
      <vt:lpstr>PowerPoint Presentation</vt:lpstr>
      <vt:lpstr>PowerPoint Presentation</vt:lpstr>
      <vt:lpstr>PowerPoint Presentation</vt:lpstr>
      <vt:lpstr>Prevention, Screening, &amp; Treatment Can Be Embedded In Existing Systems That Serve Children </vt:lpstr>
      <vt:lpstr>Summary</vt:lpstr>
      <vt:lpstr>What More Can We Do?</vt:lpstr>
      <vt:lpstr>How Would We Do It?</vt:lpstr>
      <vt:lpstr>What Are The Expected Outcomes?</vt:lpstr>
      <vt:lpstr>How Can a Public Effort Help Us?</vt:lpstr>
      <vt:lpstr>Christof Wieland, the German man of letters, wrote in 1798 that public opinion was   “ . . . an opinion that gradually takes root among a whole people; especially among those who have the most influence when they work together as a group.  In this way it wins the upper hand to such an extent that one meets it everywhere… It then only requires some small opening that will allow it air, and it will break out with force.  Then it can change whole nations in a brief time and give whole parts of the world a new configuration.” 1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 To Change The Outcomes Of Traumatized Children  2015</dc:title>
  <dc:creator>KTPutnam</dc:creator>
  <cp:lastModifiedBy>KTPutnam</cp:lastModifiedBy>
  <cp:revision>1</cp:revision>
  <dcterms:created xsi:type="dcterms:W3CDTF">2016-01-05T12:40:57Z</dcterms:created>
  <dcterms:modified xsi:type="dcterms:W3CDTF">2016-01-05T12:40:58Z</dcterms:modified>
</cp:coreProperties>
</file>